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9"/>
  </p:notesMasterIdLst>
  <p:sldIdLst>
    <p:sldId id="266" r:id="rId5"/>
    <p:sldId id="298" r:id="rId6"/>
    <p:sldId id="299" r:id="rId7"/>
    <p:sldId id="303" r:id="rId8"/>
    <p:sldId id="305" r:id="rId9"/>
    <p:sldId id="301" r:id="rId10"/>
    <p:sldId id="304" r:id="rId11"/>
    <p:sldId id="302" r:id="rId12"/>
    <p:sldId id="307" r:id="rId13"/>
    <p:sldId id="308" r:id="rId14"/>
    <p:sldId id="310" r:id="rId15"/>
    <p:sldId id="309" r:id="rId16"/>
    <p:sldId id="319" r:id="rId17"/>
    <p:sldId id="311" r:id="rId18"/>
    <p:sldId id="312" r:id="rId19"/>
    <p:sldId id="313" r:id="rId20"/>
    <p:sldId id="318" r:id="rId21"/>
    <p:sldId id="317" r:id="rId22"/>
    <p:sldId id="320" r:id="rId23"/>
    <p:sldId id="314" r:id="rId24"/>
    <p:sldId id="315" r:id="rId25"/>
    <p:sldId id="321" r:id="rId26"/>
    <p:sldId id="322" r:id="rId27"/>
    <p:sldId id="323" r:id="rId28"/>
    <p:sldId id="268" r:id="rId29"/>
    <p:sldId id="288" r:id="rId30"/>
    <p:sldId id="289" r:id="rId31"/>
    <p:sldId id="295" r:id="rId32"/>
    <p:sldId id="291" r:id="rId33"/>
    <p:sldId id="292" r:id="rId34"/>
    <p:sldId id="290" r:id="rId35"/>
    <p:sldId id="293" r:id="rId36"/>
    <p:sldId id="324" r:id="rId37"/>
    <p:sldId id="325" r:id="rId3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5" userDrawn="1">
          <p15:clr>
            <a:srgbClr val="A4A3A4"/>
          </p15:clr>
        </p15:guide>
        <p15:guide id="2" pos="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0"/>
    <a:srgbClr val="44546A"/>
    <a:srgbClr val="9ED2DD"/>
    <a:srgbClr val="B0ADAE"/>
    <a:srgbClr val="B06293"/>
    <a:srgbClr val="E6B70B"/>
    <a:srgbClr val="94CECF"/>
    <a:srgbClr val="D6DCE5"/>
    <a:srgbClr val="9351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 snapToObjects="1">
      <p:cViewPr varScale="1">
        <p:scale>
          <a:sx n="60" d="100"/>
          <a:sy n="60" d="100"/>
        </p:scale>
        <p:origin x="1504" y="60"/>
      </p:cViewPr>
      <p:guideLst>
        <p:guide orient="horz" pos="1995"/>
        <p:guide pos="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Répartition des </a:t>
            </a:r>
            <a:r>
              <a:rPr lang="fr-FR" b="1" dirty="0">
                <a:solidFill>
                  <a:srgbClr val="FF0000"/>
                </a:solidFill>
              </a:rPr>
              <a:t>ménages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selon leur niveau de vie (%)</a:t>
            </a:r>
          </a:p>
          <a:p>
            <a:pPr>
              <a:defRPr/>
            </a:pPr>
            <a:r>
              <a:rPr lang="fr-FR" dirty="0">
                <a:solidFill>
                  <a:srgbClr val="0070C0"/>
                </a:solidFill>
              </a:rPr>
              <a:t>(champ des familles</a:t>
            </a:r>
            <a:r>
              <a:rPr lang="fr-FR" baseline="0" dirty="0">
                <a:solidFill>
                  <a:srgbClr val="0070C0"/>
                </a:solidFill>
              </a:rPr>
              <a:t> types de l'ONPES, fin 2013-début 2014)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75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C-48A7-A45E-7F530EAA4588}"/>
              </c:ext>
            </c:extLst>
          </c:dPt>
          <c:dPt>
            <c:idx val="1"/>
            <c:bubble3D val="0"/>
            <c:spPr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C-48A7-A45E-7F530EAA458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C-48A7-A45E-7F530EAA4588}"/>
              </c:ext>
            </c:extLst>
          </c:dPt>
          <c:dLbls>
            <c:dLbl>
              <c:idx val="0"/>
              <c:layout>
                <c:manualLayout>
                  <c:x val="-5.4426675002882965E-2"/>
                  <c:y val="0.10979671223974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C-48A7-A45E-7F530EAA4588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Feuil1!$U$5:$W$5</c:f>
              <c:strCache>
                <c:ptCount val="3"/>
                <c:pt idx="0">
                  <c:v>Sous le seuil de pauvreté </c:v>
                </c:pt>
                <c:pt idx="1">
                  <c:v>Entre le seuil de pauvreté et le BdR</c:v>
                </c:pt>
                <c:pt idx="2">
                  <c:v>Supérieur au BdR</c:v>
                </c:pt>
              </c:strCache>
            </c:strRef>
          </c:cat>
          <c:val>
            <c:numRef>
              <c:f>Feuil1!$U$6:$W$6</c:f>
              <c:numCache>
                <c:formatCode>0.0</c:formatCode>
                <c:ptCount val="3"/>
                <c:pt idx="0">
                  <c:v>10.756258292595223</c:v>
                </c:pt>
                <c:pt idx="1">
                  <c:v>28.331059809023678</c:v>
                </c:pt>
                <c:pt idx="2">
                  <c:v>60.912681898381102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8C-48A7-A45E-7F530EAA4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84545584415808E-2"/>
          <c:y val="0.82664369063825704"/>
          <c:w val="0.74490661773944533"/>
          <c:h val="0.160800562339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F2FC-D517-6345-92C3-F6470794E2C8}" type="datetimeFigureOut">
              <a:rPr lang="fr-FR" smtClean="0"/>
              <a:t>01/02/2024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BF35D-A63F-3E49-AA0C-16EC2B0FE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E78557-2259-2844-82D3-A6C11FE05A43}"/>
              </a:ext>
            </a:extLst>
          </p:cNvPr>
          <p:cNvSpPr/>
          <p:nvPr userDrawn="1"/>
        </p:nvSpPr>
        <p:spPr>
          <a:xfrm>
            <a:off x="0" y="1959430"/>
            <a:ext cx="10691813" cy="5600246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670C006-898F-0A49-AAD4-FC35C834F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721" y="404734"/>
            <a:ext cx="2124817" cy="11556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8E91F5-2F18-DC4D-AB04-935BE9682D1D}"/>
              </a:ext>
            </a:extLst>
          </p:cNvPr>
          <p:cNvSpPr/>
          <p:nvPr userDrawn="1"/>
        </p:nvSpPr>
        <p:spPr>
          <a:xfrm>
            <a:off x="0" y="19037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721" y="2373406"/>
            <a:ext cx="9088041" cy="3264248"/>
          </a:xfrm>
        </p:spPr>
        <p:txBody>
          <a:bodyPr lIns="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721" y="5640528"/>
            <a:ext cx="8018860" cy="1336177"/>
          </a:xfrm>
        </p:spPr>
        <p:txBody>
          <a:bodyPr lIns="0" anchor="ctr" anchorCtr="0"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298A7-E02B-7049-A3E4-557C11F0EF1A}"/>
              </a:ext>
            </a:extLst>
          </p:cNvPr>
          <p:cNvSpPr/>
          <p:nvPr userDrawn="1"/>
        </p:nvSpPr>
        <p:spPr>
          <a:xfrm>
            <a:off x="0" y="1952554"/>
            <a:ext cx="10691813" cy="5607122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C61DAE-7431-2743-9BF6-7363E212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721" y="404734"/>
            <a:ext cx="2124817" cy="11556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DFC9DDD-05DC-7746-B5EF-24B5F242A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99" y="2203554"/>
            <a:ext cx="6120000" cy="3515194"/>
          </a:xfrm>
        </p:spPr>
        <p:txBody>
          <a:bodyPr lIns="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459473-2582-3643-ACBD-EBB21485D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0" y="5853659"/>
            <a:ext cx="6120000" cy="1336177"/>
          </a:xfrm>
        </p:spPr>
        <p:txBody>
          <a:bodyPr lIns="0" anchor="ctr" anchorCtr="0"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C702FF2-4A29-DB4C-8ED1-A99384C87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8682"/>
            <a:ext cx="3807502" cy="5550993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53823-DBCF-6449-846D-567A34517CE2}"/>
              </a:ext>
            </a:extLst>
          </p:cNvPr>
          <p:cNvSpPr/>
          <p:nvPr userDrawn="1"/>
        </p:nvSpPr>
        <p:spPr>
          <a:xfrm>
            <a:off x="0" y="19037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8EEA5-C4B9-2D4C-8947-2FD25743DA1A}"/>
              </a:ext>
            </a:extLst>
          </p:cNvPr>
          <p:cNvSpPr/>
          <p:nvPr userDrawn="1"/>
        </p:nvSpPr>
        <p:spPr>
          <a:xfrm>
            <a:off x="0" y="-1"/>
            <a:ext cx="10691813" cy="1347537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0"/>
            <a:ext cx="9221689" cy="1296000"/>
          </a:xfr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656000"/>
            <a:ext cx="9221689" cy="5145050"/>
          </a:xfrm>
        </p:spPr>
        <p:txBody>
          <a:bodyPr lIns="0" rIns="0"/>
          <a:lstStyle>
            <a:lvl1pPr>
              <a:spcBef>
                <a:spcPts val="1702"/>
              </a:spcBef>
              <a:buClr>
                <a:schemeClr val="accent2"/>
              </a:buClr>
              <a:defRPr/>
            </a:lvl1pPr>
            <a:lvl2pPr>
              <a:spcBef>
                <a:spcPts val="1151"/>
              </a:spcBef>
              <a:buClr>
                <a:srgbClr val="004F70"/>
              </a:buClr>
              <a:defRPr/>
            </a:lvl2pPr>
            <a:lvl3pPr marL="1155700" indent="-254000">
              <a:spcBef>
                <a:spcPts val="800"/>
              </a:spcBef>
              <a:buClr>
                <a:schemeClr val="accent2"/>
              </a:buClr>
              <a:tabLst/>
              <a:defRPr/>
            </a:lvl3pPr>
            <a:lvl4pPr marL="1511300" indent="-247650">
              <a:spcBef>
                <a:spcPts val="800"/>
              </a:spcBef>
              <a:buClr>
                <a:srgbClr val="004F70"/>
              </a:buClr>
              <a:tabLst/>
              <a:defRPr/>
            </a:lvl4pPr>
            <a:lvl5pPr marL="1822450" indent="-254000">
              <a:spcBef>
                <a:spcPts val="800"/>
              </a:spcBef>
              <a:buClr>
                <a:schemeClr val="accent2"/>
              </a:buClr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10B08-0E2B-8C4C-8046-E7EC3B99ECF0}"/>
              </a:ext>
            </a:extLst>
          </p:cNvPr>
          <p:cNvSpPr/>
          <p:nvPr userDrawn="1"/>
        </p:nvSpPr>
        <p:spPr>
          <a:xfrm>
            <a:off x="0" y="12966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B8695F0-BEFA-2A4C-9BA0-D9E57F3D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8 avril 2021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758F0B1-1669-974C-B3EE-75283570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C2E6970-F088-BD48-AE84-2274A256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02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9CE7D9-3934-E64C-A6F5-19676268EE96}"/>
              </a:ext>
            </a:extLst>
          </p:cNvPr>
          <p:cNvSpPr/>
          <p:nvPr userDrawn="1"/>
        </p:nvSpPr>
        <p:spPr>
          <a:xfrm>
            <a:off x="0" y="-1"/>
            <a:ext cx="10691813" cy="1347537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4706C4-2C81-3246-A43E-4EB200BF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9221689" cy="1296000"/>
          </a:xfr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6F4BAE-7C49-6B4C-902F-8F55CDDB5DD5}"/>
              </a:ext>
            </a:extLst>
          </p:cNvPr>
          <p:cNvSpPr/>
          <p:nvPr userDrawn="1"/>
        </p:nvSpPr>
        <p:spPr>
          <a:xfrm>
            <a:off x="0" y="12966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A17805-3745-314A-BEE5-0105D51A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8 avril 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7EBE72-B18F-994F-B6FA-548F73D0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A86B0-991B-DD49-A213-F96F6A3C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12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656000"/>
            <a:ext cx="4544021" cy="5182525"/>
          </a:xfrm>
        </p:spPr>
        <p:txBody>
          <a:bodyPr lIns="0" r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1656000"/>
            <a:ext cx="4544021" cy="5182525"/>
          </a:xfrm>
        </p:spPr>
        <p:txBody>
          <a:bodyPr lIns="0" r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F32083-0FFD-7344-B6E2-0E5475800C3E}"/>
              </a:ext>
            </a:extLst>
          </p:cNvPr>
          <p:cNvSpPr/>
          <p:nvPr userDrawn="1"/>
        </p:nvSpPr>
        <p:spPr>
          <a:xfrm>
            <a:off x="0" y="-1"/>
            <a:ext cx="10691813" cy="1347537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638DD4-156B-D34D-9E1A-2B738319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9221689" cy="1296000"/>
          </a:xfr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B091C-4A92-7444-A37A-519ADB108289}"/>
              </a:ext>
            </a:extLst>
          </p:cNvPr>
          <p:cNvSpPr/>
          <p:nvPr userDrawn="1"/>
        </p:nvSpPr>
        <p:spPr>
          <a:xfrm>
            <a:off x="0" y="12966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514239-1DB7-A643-8555-8B665574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8 avril 2021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7DC2A-38E4-6E46-9D9A-45EE4415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F6C7B-0CE6-D541-8B7B-B1A70310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27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656000"/>
            <a:ext cx="4428000" cy="908210"/>
          </a:xfrm>
        </p:spPr>
        <p:txBody>
          <a:bodyPr lIns="0" rIns="0" anchor="b"/>
          <a:lstStyle>
            <a:lvl1pPr marL="0" indent="0">
              <a:buNone/>
              <a:defRPr sz="2646" b="1">
                <a:solidFill>
                  <a:srgbClr val="004F70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58191"/>
            <a:ext cx="4428000" cy="4064766"/>
          </a:xfrm>
        </p:spPr>
        <p:txBody>
          <a:bodyPr lIns="0" rIns="0"/>
          <a:lstStyle>
            <a:lvl1pPr marL="266700" indent="-260350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8751" y="1656000"/>
            <a:ext cx="4428000" cy="908210"/>
          </a:xfrm>
        </p:spPr>
        <p:txBody>
          <a:bodyPr lIns="0" rIns="0" anchor="b"/>
          <a:lstStyle>
            <a:lvl1pPr marL="0" indent="0">
              <a:buNone/>
              <a:defRPr sz="2646" b="1">
                <a:solidFill>
                  <a:srgbClr val="004F70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8751" y="2758191"/>
            <a:ext cx="4428000" cy="4064766"/>
          </a:xfrm>
        </p:spPr>
        <p:txBody>
          <a:bodyPr lIns="0" rIns="0"/>
          <a:lstStyle>
            <a:lvl1pPr marL="266700" indent="-260350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88D1F-3113-C54F-B262-34F4B29C6A1C}"/>
              </a:ext>
            </a:extLst>
          </p:cNvPr>
          <p:cNvSpPr/>
          <p:nvPr userDrawn="1"/>
        </p:nvSpPr>
        <p:spPr>
          <a:xfrm>
            <a:off x="0" y="-1"/>
            <a:ext cx="10691813" cy="1347537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695DFE-DAA6-F146-9BCA-3CE01152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9221689" cy="1296000"/>
          </a:xfrm>
        </p:spPr>
        <p:txBody>
          <a:bodyPr lIns="0" r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71FB1-A849-BD49-A705-E43A58695F28}"/>
              </a:ext>
            </a:extLst>
          </p:cNvPr>
          <p:cNvSpPr/>
          <p:nvPr userDrawn="1"/>
        </p:nvSpPr>
        <p:spPr>
          <a:xfrm>
            <a:off x="0" y="12966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135331-5F82-934A-B74F-B30696F4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8 avril 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FE1182-972D-A243-8EAD-AF460EBE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1C5721-F91B-E54F-BFFB-F39AE26B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2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5AB11B-6E4D-1F4B-BA76-880513E8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8 avril 2021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30798-3170-784E-A818-A6F1DA54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40D142-9EA0-7C4C-B171-965CE4F1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8F4BF2-2192-ED48-B7DD-536404BA5982}" type="slidenum">
              <a:rPr lang="fr-FR" smtClean="0"/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DAC7D5-1522-1444-8E48-3A5B4785113A}"/>
              </a:ext>
            </a:extLst>
          </p:cNvPr>
          <p:cNvSpPr/>
          <p:nvPr userDrawn="1"/>
        </p:nvSpPr>
        <p:spPr>
          <a:xfrm>
            <a:off x="0" y="1354412"/>
            <a:ext cx="10691813" cy="6205263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431560"/>
            <a:ext cx="9221689" cy="5870939"/>
          </a:xfrm>
        </p:spPr>
        <p:txBody>
          <a:bodyPr lIns="0" rIns="0" anchor="ctr" anchorCtr="0"/>
          <a:lstStyle>
            <a:lvl1pPr marL="0" indent="0">
              <a:buNone/>
              <a:defRPr sz="3600" i="0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99921D-C97E-F749-816D-CBB8EA4E9160}"/>
              </a:ext>
            </a:extLst>
          </p:cNvPr>
          <p:cNvSpPr txBox="1">
            <a:spLocks/>
          </p:cNvSpPr>
          <p:nvPr userDrawn="1"/>
        </p:nvSpPr>
        <p:spPr>
          <a:xfrm>
            <a:off x="735062" y="0"/>
            <a:ext cx="9221689" cy="1260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F7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05CD6-C337-EF45-B86C-B18073897C9C}"/>
              </a:ext>
            </a:extLst>
          </p:cNvPr>
          <p:cNvSpPr/>
          <p:nvPr userDrawn="1"/>
        </p:nvSpPr>
        <p:spPr>
          <a:xfrm>
            <a:off x="0" y="1296651"/>
            <a:ext cx="10691813" cy="104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FACC12A1-05A7-E342-B16C-ACAF04A7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0" y="0"/>
            <a:ext cx="9223200" cy="1296000"/>
          </a:xfrm>
        </p:spPr>
        <p:txBody>
          <a:bodyPr lIns="0" tIns="46800" rIns="0"/>
          <a:lstStyle>
            <a:lvl1pPr>
              <a:defRPr>
                <a:solidFill>
                  <a:srgbClr val="004F7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119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891371" cy="4024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8 avril 2021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515" y="7006700"/>
            <a:ext cx="734481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>
                <a:latin typeface="Segoe UI"/>
                <a:cs typeface="Segoe UI"/>
              </a:rPr>
              <a:t>Les mobilisations sanitaires des Etats face à la première vague de Covid-19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3881" y="7006700"/>
            <a:ext cx="632869" cy="4024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3A8F4BF2-2192-ED48-B7DD-536404BA598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A215F92-6247-D44A-AE9C-52E3593532C6}"/>
              </a:ext>
            </a:extLst>
          </p:cNvPr>
          <p:cNvCxnSpPr/>
          <p:nvPr userDrawn="1"/>
        </p:nvCxnSpPr>
        <p:spPr>
          <a:xfrm>
            <a:off x="734518" y="7000407"/>
            <a:ext cx="92414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4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6" r:id="rId4"/>
    <p:sldLayoutId id="2147483664" r:id="rId5"/>
    <p:sldLayoutId id="2147483665" r:id="rId6"/>
    <p:sldLayoutId id="2147483667" r:id="rId7"/>
    <p:sldLayoutId id="2147483663" r:id="rId8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03225" indent="-396875" algn="l" defTabSz="1007943" rtl="0" eaLnBrk="1" latinLnBrk="0" hangingPunct="1">
        <a:lnSpc>
          <a:spcPct val="90000"/>
        </a:lnSpc>
        <a:spcBef>
          <a:spcPts val="1102"/>
        </a:spcBef>
        <a:buClr>
          <a:schemeClr val="accent2"/>
        </a:buClr>
        <a:buFont typeface="Police système"/>
        <a:buChar char="■"/>
        <a:tabLst/>
        <a:defRPr sz="3086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55650" indent="-307975" algn="l" defTabSz="1007943" rtl="0" eaLnBrk="1" latinLnBrk="0" hangingPunct="1">
        <a:lnSpc>
          <a:spcPct val="90000"/>
        </a:lnSpc>
        <a:spcBef>
          <a:spcPts val="551"/>
        </a:spcBef>
        <a:buClr>
          <a:schemeClr val="tx2"/>
        </a:buClr>
        <a:buFont typeface="Police système"/>
        <a:buChar char="■"/>
        <a:tabLst/>
        <a:defRPr sz="2646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Clr>
          <a:schemeClr val="accent2"/>
        </a:buClr>
        <a:buFont typeface="Police système"/>
        <a:buChar char="■"/>
        <a:defRPr sz="2205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Clr>
          <a:schemeClr val="tx2"/>
        </a:buClr>
        <a:buFont typeface="Police système"/>
        <a:buChar char="■"/>
        <a:defRPr sz="1984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Clr>
          <a:schemeClr val="accent2"/>
        </a:buClr>
        <a:buFont typeface="Police système"/>
        <a:buChar char="■"/>
        <a:defRPr sz="1984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B2229503-D8EC-B04B-B0C2-C45F08C5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721" y="2493496"/>
            <a:ext cx="9282831" cy="31179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/>
              <a:t>Salaires et pouvoir d’achat:</a:t>
            </a:r>
            <a:br>
              <a:rPr lang="fr-FR" sz="4400" b="1" dirty="0"/>
            </a:br>
            <a:r>
              <a:rPr lang="fr-FR" sz="4400" b="1" dirty="0"/>
              <a:t>quelques éclairages</a:t>
            </a:r>
            <a:br>
              <a:rPr lang="fr-FR" sz="4400" b="1" dirty="0"/>
            </a:br>
            <a:br>
              <a:rPr lang="fr-FR" sz="4400" b="1" dirty="0"/>
            </a:br>
            <a:br>
              <a:rPr lang="fr-FR" sz="4400" b="1" dirty="0"/>
            </a:br>
            <a:br>
              <a:rPr lang="fr-FR" sz="4400" b="1" dirty="0"/>
            </a:br>
            <a:r>
              <a:rPr lang="fr-FR" sz="1800" b="1" dirty="0"/>
              <a:t>Pierre Concialdi, chercheur associé à l’IRES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5" name="Sous-titre 7">
            <a:extLst>
              <a:ext uri="{FF2B5EF4-FFF2-40B4-BE49-F238E27FC236}">
                <a16:creationId xmlns:a16="http://schemas.microsoft.com/office/drawing/2014/main" id="{0DB8F14C-46F1-B749-BDCD-ED139E910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721" y="6168452"/>
            <a:ext cx="8018860" cy="1021384"/>
          </a:xfrm>
        </p:spPr>
        <p:txBody>
          <a:bodyPr>
            <a:normAutofit/>
          </a:bodyPr>
          <a:lstStyle/>
          <a:p>
            <a:r>
              <a:rPr lang="fr-FR" sz="1800" b="1" dirty="0"/>
              <a:t>Heure mensuelle d’information organisée par le syndicat SUD INSEE</a:t>
            </a:r>
          </a:p>
          <a:p>
            <a:r>
              <a:rPr lang="fr-FR" sz="1800" dirty="0">
                <a:solidFill>
                  <a:schemeClr val="accent2"/>
                </a:solidFill>
              </a:rPr>
              <a:t>Mardi 30 janvier 2024</a:t>
            </a:r>
          </a:p>
        </p:txBody>
      </p:sp>
    </p:spTree>
    <p:extLst>
      <p:ext uri="{BB962C8B-B14F-4D97-AF65-F5344CB8AC3E}">
        <p14:creationId xmlns:p14="http://schemas.microsoft.com/office/powerpoint/2010/main" val="102216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Incidence de l’effet de structure </a:t>
            </a:r>
            <a:b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sur le salaire moyen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E7A0E5-9A5F-A4B6-6476-86E74638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44" y="2073011"/>
            <a:ext cx="8688324" cy="475335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F6CA5A9-ABD0-A546-040A-389101B259B6}"/>
              </a:ext>
            </a:extLst>
          </p:cNvPr>
          <p:cNvSpPr txBox="1"/>
          <p:nvPr/>
        </p:nvSpPr>
        <p:spPr>
          <a:xfrm>
            <a:off x="3948201" y="1560560"/>
            <a:ext cx="349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 indice, base 1950 = 1</a:t>
            </a:r>
          </a:p>
        </p:txBody>
      </p:sp>
    </p:spTree>
    <p:extLst>
      <p:ext uri="{BB962C8B-B14F-4D97-AF65-F5344CB8AC3E}">
        <p14:creationId xmlns:p14="http://schemas.microsoft.com/office/powerpoint/2010/main" val="152595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L’IPCH donne une mesure plus pertinente des dépenses réelles des ménages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212744"/>
            <a:ext cx="9221689" cy="3891516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IPC: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des prix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bruts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avant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prise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compte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d’un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éventuel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remboursement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par les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pouvoirs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publics</a:t>
            </a:r>
          </a:p>
          <a:p>
            <a:pPr algn="just"/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IPCH: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des prix nets et des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dépenses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réelles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des ménages</a:t>
            </a:r>
          </a:p>
          <a:p>
            <a:pPr algn="just"/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Cette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différence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affecte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principalement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des prix pour les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biens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et services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médicaux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exemple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 la franchise)</a:t>
            </a:r>
          </a:p>
          <a:p>
            <a:pPr algn="just"/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Effet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indirect sur les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pondérations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des deux indices</a:t>
            </a:r>
          </a:p>
          <a:p>
            <a:pPr marL="635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04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La mesure de l’inflation: </a:t>
            </a:r>
            <a:br>
              <a:rPr lang="fr-FR" sz="3200" b="1" dirty="0"/>
            </a:br>
            <a:r>
              <a:rPr lang="fr-FR" sz="3200" b="1" dirty="0"/>
              <a:t>un écart structurel entre l’IPC et l’IPCH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472CF8-DF47-5B9C-A6B0-6E9E46B3ED7D}"/>
              </a:ext>
            </a:extLst>
          </p:cNvPr>
          <p:cNvSpPr txBox="1"/>
          <p:nvPr/>
        </p:nvSpPr>
        <p:spPr>
          <a:xfrm>
            <a:off x="2424223" y="1406689"/>
            <a:ext cx="582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Ratio IPCH/IPC, base 1 en janvier 1996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9BFBFC-18A3-5FAB-96C9-F89FFCC0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30" y="1979043"/>
            <a:ext cx="8401812" cy="4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/>
              <a:t>Principaux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1" y="1713013"/>
            <a:ext cx="9221689" cy="4921703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DADS: </a:t>
            </a:r>
            <a:r>
              <a:rPr lang="en-GB" sz="28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net </a:t>
            </a:r>
            <a:r>
              <a:rPr lang="en-GB" sz="28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moyen</a:t>
            </a:r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structure variable/</a:t>
            </a:r>
            <a:r>
              <a:rPr lang="en-GB" sz="28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constante</a:t>
            </a:r>
            <a:endParaRPr lang="en-GB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Rémunération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brut et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net à qualification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constante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(CN et DADS)</a:t>
            </a:r>
          </a:p>
          <a:p>
            <a:pPr lvl="1" algn="just"/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Par ETP/ETC</a:t>
            </a:r>
          </a:p>
          <a:p>
            <a:pPr lvl="1" algn="just"/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Décalage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Moyenne ETP/ETC – Moyenne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horaire</a:t>
            </a: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rupture de 2017</a:t>
            </a:r>
          </a:p>
          <a:p>
            <a:pPr algn="just"/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indices de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DARES</a:t>
            </a:r>
          </a:p>
          <a:p>
            <a:pPr algn="just"/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Eléments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comparaison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avec la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fonction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publique</a:t>
            </a:r>
            <a:endParaRPr lang="en-GB" sz="2800" b="1" dirty="0">
              <a:solidFill>
                <a:srgbClr val="004F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50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b="1" dirty="0"/>
              <a:t>Le pouvoir d’achat du salaire net moyen (DADS)</a:t>
            </a:r>
            <a:br>
              <a:rPr lang="fr-FR" sz="3200" b="1" dirty="0"/>
            </a:br>
            <a:r>
              <a:rPr lang="fr-FR" sz="3200" dirty="0"/>
              <a:t>(Secteur privé - Indice IPC-IPCH – Base 100 en 1978)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87FF0C-E2B9-7AB0-FF48-CA29793A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6" y="1296000"/>
            <a:ext cx="9223248" cy="54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Rémunération, salaire brut et salaire net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à qualification constante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(Pouvoir d’achat par ETP/ETC – TCMA %)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DC8C22-BC14-8A47-D2F4-F03D5D33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2" y="1347952"/>
            <a:ext cx="9034272" cy="56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Rémunération, salaire brut et salaire net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à qualification constante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(Pouvoir d’achat par ETP/ETC et par heure travaillée – TCMA %)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466705-4C76-ED91-B9CC-FAFE2640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98" y="2434855"/>
            <a:ext cx="7848556" cy="446256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5A42AAF-9E13-9C3C-74DD-891629029C69}"/>
              </a:ext>
            </a:extLst>
          </p:cNvPr>
          <p:cNvSpPr/>
          <p:nvPr/>
        </p:nvSpPr>
        <p:spPr>
          <a:xfrm>
            <a:off x="7921254" y="3089841"/>
            <a:ext cx="1137685" cy="3152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D1B6E1-43D9-FD3D-CAC7-F1FC4D10E2FC}"/>
              </a:ext>
            </a:extLst>
          </p:cNvPr>
          <p:cNvSpPr txBox="1"/>
          <p:nvPr/>
        </p:nvSpPr>
        <p:spPr>
          <a:xfrm>
            <a:off x="1015364" y="1542262"/>
            <a:ext cx="894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Les indicateurs horaires progressent un peu plus vite que les indicateurs en ETP/ETC.</a:t>
            </a:r>
          </a:p>
          <a:p>
            <a:r>
              <a:rPr lang="fr-FR" sz="2000" dirty="0"/>
              <a:t>Cet effet se ralentit à partir de 1993 et disparaît depuis 2017</a:t>
            </a:r>
          </a:p>
        </p:txBody>
      </p:sp>
    </p:spTree>
    <p:extLst>
      <p:ext uri="{BB962C8B-B14F-4D97-AF65-F5344CB8AC3E}">
        <p14:creationId xmlns:p14="http://schemas.microsoft.com/office/powerpoint/2010/main" val="178750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Rémunération et salaire brut à qualification variable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Pouvoir d’achat, déflateur IPC-IPCH </a:t>
            </a:r>
            <a:b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Indice 100 en T1 1990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4ED0F9-FEE8-0618-8D65-38E336A6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5" y="2160283"/>
            <a:ext cx="7184102" cy="44770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7E9A78-6E07-487A-D95F-38B1E03AECEB}"/>
              </a:ext>
            </a:extLst>
          </p:cNvPr>
          <p:cNvSpPr txBox="1"/>
          <p:nvPr/>
        </p:nvSpPr>
        <p:spPr>
          <a:xfrm>
            <a:off x="1817515" y="6637368"/>
            <a:ext cx="834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INSEE, comptes nationaux trimestriels. Champ : secteur marchand non agricole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F4CA2C-4711-402D-6BED-354026073514}"/>
              </a:ext>
            </a:extLst>
          </p:cNvPr>
          <p:cNvSpPr txBox="1"/>
          <p:nvPr/>
        </p:nvSpPr>
        <p:spPr>
          <a:xfrm>
            <a:off x="1578731" y="1546214"/>
            <a:ext cx="881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fr-F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qualification variable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tous les indicateurs affichent une baisse depuis 2017</a:t>
            </a:r>
          </a:p>
        </p:txBody>
      </p:sp>
    </p:spTree>
    <p:extLst>
      <p:ext uri="{BB962C8B-B14F-4D97-AF65-F5344CB8AC3E}">
        <p14:creationId xmlns:p14="http://schemas.microsoft.com/office/powerpoint/2010/main" val="108247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Rémunération et salaire brut à qualification constante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Pouvoir d’achat, déflateur IPC-IPCH</a:t>
            </a:r>
            <a:b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Indice 100 en T1 1990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0A9601-E46A-53D9-0844-C90EC8B9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33" y="2201347"/>
            <a:ext cx="7194214" cy="44360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D716D9-340D-6450-8A4F-3FF2A38ACDED}"/>
              </a:ext>
            </a:extLst>
          </p:cNvPr>
          <p:cNvSpPr txBox="1"/>
          <p:nvPr/>
        </p:nvSpPr>
        <p:spPr>
          <a:xfrm>
            <a:off x="1175790" y="6637368"/>
            <a:ext cx="834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INSEE, comptes nationaux trimestriels. Champ : secteur marchand non agricole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8EFB34-8C02-7384-154B-94BB1E10C74D}"/>
              </a:ext>
            </a:extLst>
          </p:cNvPr>
          <p:cNvSpPr txBox="1"/>
          <p:nvPr/>
        </p:nvSpPr>
        <p:spPr>
          <a:xfrm>
            <a:off x="566072" y="1441791"/>
            <a:ext cx="95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fr-F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qualification constante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la baisse est encore plus forte pour tous les indicateurs</a:t>
            </a:r>
          </a:p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En valeur réelle, la rémunération des salariés n’a jamais été aussi basse depuis 1990</a:t>
            </a:r>
          </a:p>
        </p:txBody>
      </p:sp>
    </p:spTree>
    <p:extLst>
      <p:ext uri="{BB962C8B-B14F-4D97-AF65-F5344CB8AC3E}">
        <p14:creationId xmlns:p14="http://schemas.microsoft.com/office/powerpoint/2010/main" val="368063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Rémunération et salaire brut à qualification constante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(Pouvoir d’achat - Indice 100 en T2 2017)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DAADBA-0B2C-93C9-8BEF-2642119D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56" y="2334730"/>
            <a:ext cx="6868631" cy="43026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1F37097-C57C-F646-8F29-983B03F03567}"/>
              </a:ext>
            </a:extLst>
          </p:cNvPr>
          <p:cNvSpPr txBox="1"/>
          <p:nvPr/>
        </p:nvSpPr>
        <p:spPr>
          <a:xfrm>
            <a:off x="1175790" y="6637368"/>
            <a:ext cx="834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INSEE, comptes nationaux trimestriels. Champ : secteur marchand non agricole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A51347-F0FA-6EE7-C393-4709D8FA4B01}"/>
              </a:ext>
            </a:extLst>
          </p:cNvPr>
          <p:cNvSpPr txBox="1"/>
          <p:nvPr/>
        </p:nvSpPr>
        <p:spPr>
          <a:xfrm>
            <a:off x="209320" y="1324099"/>
            <a:ext cx="1001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Si l’on fait abstraction des variations erratiques observées durant la crise sanitaire (forte déformation de la structure des emplois), la baisse des salaires réels apparaît remarquablement régulière et persistante depuis 2017 ==&gt;confirmation du diagnostic</a:t>
            </a:r>
          </a:p>
        </p:txBody>
      </p:sp>
    </p:spTree>
    <p:extLst>
      <p:ext uri="{BB962C8B-B14F-4D97-AF65-F5344CB8AC3E}">
        <p14:creationId xmlns:p14="http://schemas.microsoft.com/office/powerpoint/2010/main" val="13140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Introduction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562986"/>
            <a:ext cx="9221689" cy="544371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GB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</a:t>
            </a:r>
            <a:r>
              <a:rPr lang="en-GB" sz="3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pouvoir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d’achat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salaires</a:t>
            </a:r>
            <a:endParaRPr lang="en-GB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en-GB" sz="33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évolution</a:t>
            </a:r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document de travail IRES (Les </a:t>
            </a:r>
            <a:r>
              <a:rPr lang="en-GB" sz="33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salaires</a:t>
            </a:r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depuis</a:t>
            </a:r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1950)</a:t>
            </a:r>
          </a:p>
          <a:p>
            <a:pPr lvl="1" algn="just"/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niveau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et budgets de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référence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33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Limitation</a:t>
            </a:r>
            <a:r>
              <a:rPr lang="en-GB" sz="3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pas de dimension </a:t>
            </a:r>
            <a:r>
              <a:rPr lang="en-GB" sz="3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théorique</a:t>
            </a:r>
            <a:r>
              <a:rPr lang="en-GB" sz="3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6350" indent="0" algn="just">
              <a:buNone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fr-FR" sz="2900" dirty="0">
                <a:latin typeface="Segoe UI" panose="020B0502040204020203" pitchFamily="34" charset="0"/>
                <a:cs typeface="Segoe UI" panose="020B0502040204020203" pitchFamily="34" charset="0"/>
              </a:rPr>
              <a:t>L’approche est essentiellement descriptive et ne prétend pas fournir d’explication de nature 	théorique 	comme ont pu le faire à une époque, par exemple, les théoriciens de la 	régulation 	(Boyer, 1978). 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“ (IRES, 2023)</a:t>
            </a:r>
          </a:p>
          <a:p>
            <a:pPr algn="just"/>
            <a:r>
              <a:rPr lang="en-GB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Travaux </a:t>
            </a:r>
            <a:r>
              <a:rPr lang="en-GB" sz="3500" b="1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antérieurs</a:t>
            </a:r>
            <a:r>
              <a:rPr lang="en-GB" sz="35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GB" sz="3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l’INSEE</a:t>
            </a:r>
            <a:r>
              <a:rPr lang="en-GB" sz="3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 algn="just"/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Baudelot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Lebeaupin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(Les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 1950 à 1975)</a:t>
            </a:r>
          </a:p>
          <a:p>
            <a:pPr lvl="1" algn="just"/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Bayet et </a:t>
            </a:r>
            <a:r>
              <a:rPr lang="en-GB" sz="33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Demailly</a:t>
            </a:r>
            <a:r>
              <a:rPr lang="en-GB" sz="3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FR" sz="3300" dirty="0">
                <a:latin typeface="Segoe UI" panose="020B0502040204020203" pitchFamily="34" charset="0"/>
                <a:cs typeface="Segoe UI" panose="020B0502040204020203" pitchFamily="34" charset="0"/>
              </a:rPr>
              <a:t>Salaires et coûts salariaux : 45 ans d’évolution - La hiérarchie des salaires)</a:t>
            </a:r>
          </a:p>
          <a:p>
            <a:pPr lvl="1" algn="just"/>
            <a:r>
              <a:rPr lang="fr-FR" sz="3300" dirty="0">
                <a:latin typeface="Segoe UI" panose="020B0502040204020203" pitchFamily="34" charset="0"/>
                <a:cs typeface="Segoe UI" panose="020B0502040204020203" pitchFamily="34" charset="0"/>
              </a:rPr>
              <a:t>Bayet (1997) : « Deux siècles d’évolution des salaires en France » </a:t>
            </a:r>
          </a:p>
          <a:p>
            <a:pPr marL="6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9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 L'ensemble de ce papier se veut avant tout </a:t>
            </a:r>
            <a:r>
              <a:rPr lang="fr-FR" sz="29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descriptif et analytique plutôt qu'explicatif</a:t>
            </a:r>
            <a:r>
              <a:rPr lang="fr-FR" sz="29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Le point de vue adopté est celui du statisticien, par nature « quantitativiste », et non celui de l’historien. Il consiste à </a:t>
            </a:r>
            <a:r>
              <a:rPr lang="fr-FR" sz="29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élaborer des séries les plus homogènes possibles et à </a:t>
            </a:r>
            <a:r>
              <a:rPr lang="fr-FR" sz="2900" kern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Ies</a:t>
            </a:r>
            <a:r>
              <a:rPr lang="fr-FR" sz="2900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livrer avec leur mode d'emploi</a:t>
            </a:r>
            <a:r>
              <a:rPr lang="fr-FR" sz="29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Ce point de vue ne nous empêche toutefois pas de rapprocher les séries présentées des grandes évolutions économiques de ces deux siècles. »(Bayet, 1997)</a:t>
            </a:r>
            <a:endParaRPr lang="fr-FR" sz="29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91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Les indices de salaire du ministère du travail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(Pouvoir d’achat du salaire de base – Base 1 début 1985)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A4F83F-B8DB-1657-B4F7-A6616538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17" y="2394580"/>
            <a:ext cx="7609978" cy="44939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7115E6-CD28-3261-086A-8E54723BD6BF}"/>
              </a:ext>
            </a:extLst>
          </p:cNvPr>
          <p:cNvSpPr txBox="1"/>
          <p:nvPr/>
        </p:nvSpPr>
        <p:spPr>
          <a:xfrm>
            <a:off x="1449073" y="1414153"/>
            <a:ext cx="779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Les indices de salaire du ministère du travail délivrent le même diagnostic: le pouvoir d’achat du salaire mensuel de base (ensemble des salariés) se situe au même niveau qu’il y a 15 ans</a:t>
            </a:r>
          </a:p>
        </p:txBody>
      </p:sp>
    </p:spTree>
    <p:extLst>
      <p:ext uri="{BB962C8B-B14F-4D97-AF65-F5344CB8AC3E}">
        <p14:creationId xmlns:p14="http://schemas.microsoft.com/office/powerpoint/2010/main" val="313191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Pouvoir d’achat du salaire de base par CSP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2800" b="0" i="0" u="none" strike="noStrike" baseline="0" dirty="0">
                <a:latin typeface="Calibri"/>
                <a:cs typeface="Calibri"/>
              </a:rPr>
              <a:t>Base 1 en janvier 1985 - Déflateur IPC-IPCH</a:t>
            </a: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FE3A4-4A51-3276-F63C-8E4B95EBF158}"/>
              </a:ext>
            </a:extLst>
          </p:cNvPr>
          <p:cNvSpPr/>
          <p:nvPr/>
        </p:nvSpPr>
        <p:spPr>
          <a:xfrm>
            <a:off x="8343027" y="2218536"/>
            <a:ext cx="350002" cy="234557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6CEC778F-4C92-7189-93E8-5EDD960F2212}"/>
              </a:ext>
            </a:extLst>
          </p:cNvPr>
          <p:cNvSpPr txBox="1"/>
          <p:nvPr/>
        </p:nvSpPr>
        <p:spPr>
          <a:xfrm>
            <a:off x="7873725" y="4564111"/>
            <a:ext cx="1288606" cy="5449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Crise Covid</a:t>
            </a:r>
          </a:p>
          <a:p>
            <a:pPr algn="ctr"/>
            <a:r>
              <a:rPr lang="fr-FR" sz="1400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Confinements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877612-E443-9A95-7819-25AE4A2EF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83" y="2076170"/>
            <a:ext cx="8056323" cy="49758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B89C13-8261-1A36-2B23-194FFBD01ED0}"/>
              </a:ext>
            </a:extLst>
          </p:cNvPr>
          <p:cNvSpPr txBox="1"/>
          <p:nvPr/>
        </p:nvSpPr>
        <p:spPr>
          <a:xfrm>
            <a:off x="992442" y="1400429"/>
            <a:ext cx="858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Le recul des salaires réels s’observe pour toutes les catégories de salariés.</a:t>
            </a:r>
          </a:p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Il est plus fort pour les professions les plus qualifiées (cadres, Prof.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Interm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3954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Eléments de comparaison avec la Fonction publique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2800" b="0" i="0" u="none" strike="noStrike" baseline="0" dirty="0">
                <a:latin typeface="Calibri"/>
                <a:cs typeface="Calibri"/>
              </a:rPr>
              <a:t>Base 1 en 1980 - Déflateur IPC-IPCH</a:t>
            </a: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DB77B8-CEEA-D06B-5502-38DDC525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2046858"/>
            <a:ext cx="8005444" cy="48519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7722EB-69FC-F0EB-3E02-9461240DFFB1}"/>
              </a:ext>
            </a:extLst>
          </p:cNvPr>
          <p:cNvSpPr txBox="1"/>
          <p:nvPr/>
        </p:nvSpPr>
        <p:spPr>
          <a:xfrm>
            <a:off x="1487201" y="1393572"/>
            <a:ext cx="800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Depuis 1980, le salaire réel moyen dans la Fonction publique d’Etat connaît une variation analogue à celle observée dans le secteur privé.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C3DA76-EABB-415E-1AA5-759188C890FE}"/>
              </a:ext>
            </a:extLst>
          </p:cNvPr>
          <p:cNvSpPr txBox="1"/>
          <p:nvPr/>
        </p:nvSpPr>
        <p:spPr>
          <a:xfrm>
            <a:off x="4713372" y="5361872"/>
            <a:ext cx="35520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Salaire moyen à structure constante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4F56C7-CFE2-41AC-A911-3C53714A96C1}"/>
              </a:ext>
            </a:extLst>
          </p:cNvPr>
          <p:cNvSpPr txBox="1"/>
          <p:nvPr/>
        </p:nvSpPr>
        <p:spPr>
          <a:xfrm>
            <a:off x="4423144" y="2852316"/>
            <a:ext cx="33762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Salaire moyen à structure variable</a:t>
            </a:r>
          </a:p>
        </p:txBody>
      </p:sp>
    </p:spTree>
    <p:extLst>
      <p:ext uri="{BB962C8B-B14F-4D97-AF65-F5344CB8AC3E}">
        <p14:creationId xmlns:p14="http://schemas.microsoft.com/office/powerpoint/2010/main" val="333122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Salaires et productivité: un décrochage persistant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(Secteur marchand non agricole - </a:t>
            </a:r>
            <a:r>
              <a:rPr lang="fr-FR" sz="2800" b="0" i="0" u="none" strike="noStrike" baseline="0" dirty="0">
                <a:latin typeface="Calibri"/>
                <a:cs typeface="Calibri"/>
              </a:rPr>
              <a:t>Base 1 en 1978</a:t>
            </a: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4A79AD-32ED-6C69-97AC-27D68FC3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40" y="2436684"/>
            <a:ext cx="7506366" cy="45325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78AAC4-1722-64A5-4717-B75F92FDE505}"/>
              </a:ext>
            </a:extLst>
          </p:cNvPr>
          <p:cNvSpPr txBox="1"/>
          <p:nvPr/>
        </p:nvSpPr>
        <p:spPr>
          <a:xfrm>
            <a:off x="1046870" y="1383578"/>
            <a:ext cx="878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Depuis le milieu des années 1980, la rémunération horaire réelle a augmenté bien moins vite que la productivité. La « crise » du pouvoir d’achat trouve sa source dans ce décalage persistant</a:t>
            </a:r>
          </a:p>
        </p:txBody>
      </p:sp>
    </p:spTree>
    <p:extLst>
      <p:ext uri="{BB962C8B-B14F-4D97-AF65-F5344CB8AC3E}">
        <p14:creationId xmlns:p14="http://schemas.microsoft.com/office/powerpoint/2010/main" val="382138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Salaires et productivité depuis 2017</a:t>
            </a:r>
            <a:b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(Secteur marchand non agricole - </a:t>
            </a:r>
            <a:r>
              <a:rPr lang="fr-FR" sz="2800" b="0" i="0" u="none" strike="noStrike" baseline="0" dirty="0">
                <a:latin typeface="Calibri"/>
                <a:cs typeface="Calibri"/>
              </a:rPr>
              <a:t>Base 100 en T3 2017</a:t>
            </a: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D7ED24-8099-50FE-8298-FEC6BCE6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24" y="2763510"/>
            <a:ext cx="6925907" cy="41687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CB77FF-628D-A9C7-6133-1D904332BD6C}"/>
              </a:ext>
            </a:extLst>
          </p:cNvPr>
          <p:cNvSpPr txBox="1"/>
          <p:nvPr/>
        </p:nvSpPr>
        <p:spPr>
          <a:xfrm>
            <a:off x="264405" y="1468702"/>
            <a:ext cx="1014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Entre 2017 et 2019, la rémunération réelle a augmenté moins vite que la productivité, qui a stagné. Le phénomène inverse s’est produit durant la crise sanitaire.</a:t>
            </a:r>
          </a:p>
          <a:p>
            <a:r>
              <a:rPr lang="fr-FR" sz="2000" dirty="0"/>
              <a:t>Depuis la sortie de la crise sanitaire (fin 2021), la productivité a légèrement baissé (-1%), mais le pouvoir d’achat des salaires a baissé bien davantage (-3,5%).</a:t>
            </a:r>
          </a:p>
        </p:txBody>
      </p:sp>
    </p:spTree>
    <p:extLst>
      <p:ext uri="{BB962C8B-B14F-4D97-AF65-F5344CB8AC3E}">
        <p14:creationId xmlns:p14="http://schemas.microsoft.com/office/powerpoint/2010/main" val="20528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Les budgets de référence: </a:t>
            </a:r>
            <a:br>
              <a:rPr lang="fr-FR" sz="3200" b="1" dirty="0"/>
            </a:br>
            <a:r>
              <a:rPr lang="fr-FR" sz="3200" b="1" dirty="0"/>
              <a:t>contexte et approche générale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Objectif: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établir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budgets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correspondant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un </a:t>
            </a:r>
            <a:r>
              <a:rPr lang="en-GB" sz="24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niveau</a:t>
            </a:r>
            <a:r>
              <a:rPr lang="en-GB" sz="24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vie minimum </a:t>
            </a:r>
            <a:r>
              <a:rPr lang="en-GB" sz="24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socialement</a:t>
            </a:r>
            <a:r>
              <a:rPr lang="en-GB" sz="24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acceptable</a:t>
            </a:r>
          </a:p>
          <a:p>
            <a:pPr algn="just"/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Méthode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consensus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établi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travers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démarche participative</a:t>
            </a:r>
            <a:r>
              <a:rPr lang="en-GB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GB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 groups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associant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citoyens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avec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l’appui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savoirs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codifiés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d’experts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certains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points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démarche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initiée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2008 au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Royaume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-Uni et mise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oeuvre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France par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l’ONPES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Observatoire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national de la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pauvreté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de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l’exclusion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 algn="just"/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Résultats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pour des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villes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moyennes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(rapport ONPES 2014-2015),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puis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pour des zones rurales et la MGP (CNLE, 2022)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Adaptation à la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ville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Nantes au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printemps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2022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42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Budget de référence et pauvreté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budget de référence définit un budget minimum pour participer à la vie sociale ==&gt; un seuil minimum </a:t>
            </a:r>
            <a:r>
              <a:rPr lang="fr-FR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</a:t>
            </a:r>
            <a:r>
              <a:rPr lang="fr-FR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inclusion sociale</a:t>
            </a:r>
            <a:r>
              <a:rPr lang="fr-F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(pas/peu de risque de privations) </a:t>
            </a:r>
          </a:p>
          <a:p>
            <a:pPr marL="6350" indent="0" algn="ctr">
              <a:buNone/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NON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seuil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pauvreté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i.e. au-dessous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duquel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risque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plus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moins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grand de privation ==&gt; un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seuil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</a:t>
            </a:r>
            <a:r>
              <a:rPr lang="en-GB" sz="2400" b="1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exclusion</a:t>
            </a:r>
            <a:r>
              <a:rPr lang="en-GB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sociale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</a:t>
            </a:r>
            <a:r>
              <a:rPr lang="fr-FR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zone grise</a:t>
            </a:r>
            <a:r>
              <a:rPr lang="fr-F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d’une ampleur non négligeable, clairement perçue par les Français dans les enquêtes</a:t>
            </a:r>
            <a:endParaRPr lang="en-GB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01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 minimum pour vivre et la pauvreté </a:t>
            </a:r>
            <a:br>
              <a:rPr lang="fr-FR" sz="2400" b="1" dirty="0"/>
            </a:br>
            <a:r>
              <a:rPr lang="fr-FR" sz="2400" b="1" dirty="0"/>
              <a:t>(chiffres 2019)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10ED85-75DF-589C-1299-BF12B6BF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8" y="2164168"/>
            <a:ext cx="7622673" cy="47837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C1BCCCE-53BB-F675-5BDB-C3102E24DDA4}"/>
              </a:ext>
            </a:extLst>
          </p:cNvPr>
          <p:cNvSpPr txBox="1"/>
          <p:nvPr/>
        </p:nvSpPr>
        <p:spPr>
          <a:xfrm>
            <a:off x="735062" y="1354810"/>
            <a:ext cx="9221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Cette différence entre le minimum nécessaire « pour joindre les deux bouts » (seuil d’inclusion) et le seuil au-dessous duquel on est en fort risque de pauvreté (seuil d’exclusion) est clairement perçue par les ménages</a:t>
            </a:r>
          </a:p>
        </p:txBody>
      </p:sp>
    </p:spTree>
    <p:extLst>
      <p:ext uri="{BB962C8B-B14F-4D97-AF65-F5344CB8AC3E}">
        <p14:creationId xmlns:p14="http://schemas.microsoft.com/office/powerpoint/2010/main" val="293536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F2489C-D53E-AC44-B4C2-D8D47BBD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8"/>
            <a:ext cx="2405657" cy="402483"/>
          </a:xfrm>
        </p:spPr>
        <p:txBody>
          <a:bodyPr>
            <a:normAutofit/>
          </a:bodyPr>
          <a:lstStyle/>
          <a:p>
            <a:r>
              <a:rPr lang="fr-FR" dirty="0"/>
              <a:t>30 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73CE29-9F0D-CF48-8E8F-F309C4CC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2" y="7006698"/>
            <a:ext cx="3608487" cy="402483"/>
          </a:xfrm>
        </p:spPr>
        <p:txBody>
          <a:bodyPr>
            <a:normAutofit/>
          </a:bodyPr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E0FF2A-8C44-D745-AB9A-60F85371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092" y="7006698"/>
            <a:ext cx="2405658" cy="4024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8F4BF2-2192-ED48-B7DD-536404BA5982}" type="slidenum">
              <a:rPr lang="fr-FR" smtClean="0"/>
              <a:pPr>
                <a:spcAft>
                  <a:spcPts val="600"/>
                </a:spcAft>
              </a:pPr>
              <a:t>28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8971E3E-7F48-F069-1814-09F034A2D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35313"/>
              </p:ext>
            </p:extLst>
          </p:nvPr>
        </p:nvGraphicFramePr>
        <p:xfrm>
          <a:off x="564290" y="709302"/>
          <a:ext cx="9563232" cy="61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71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Variation des postes budgétaires</a:t>
            </a:r>
            <a:br>
              <a:rPr lang="fr-FR" b="1" dirty="0"/>
            </a:br>
            <a:r>
              <a:rPr lang="fr-FR" dirty="0"/>
              <a:t>(de fin 2013/début 2014 au premier semestre 2022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03B73DE-DBB9-8D8E-0531-482C8D458BF3}"/>
              </a:ext>
            </a:extLst>
          </p:cNvPr>
          <p:cNvSpPr/>
          <p:nvPr/>
        </p:nvSpPr>
        <p:spPr>
          <a:xfrm>
            <a:off x="5468657" y="3570645"/>
            <a:ext cx="340242" cy="6751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6ED002-004F-EA0C-71E5-018E1E666584}"/>
              </a:ext>
            </a:extLst>
          </p:cNvPr>
          <p:cNvSpPr txBox="1"/>
          <p:nvPr/>
        </p:nvSpPr>
        <p:spPr>
          <a:xfrm>
            <a:off x="4718878" y="2988511"/>
            <a:ext cx="1839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+2 à +3,5 points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3DA23B-BB17-19CE-91A0-CE279F4C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43" y="2144677"/>
            <a:ext cx="7331866" cy="45338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F14D05-86E8-AE15-08A1-B3DA0BE4409A}"/>
              </a:ext>
            </a:extLst>
          </p:cNvPr>
          <p:cNvSpPr txBox="1"/>
          <p:nvPr/>
        </p:nvSpPr>
        <p:spPr>
          <a:xfrm>
            <a:off x="1569159" y="1475464"/>
            <a:ext cx="813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Depuis 2014 (année de base des budgets de référence de l’ONPES), le coût de la vie « au minimum » a augmenté plus que l’IPC.</a:t>
            </a:r>
          </a:p>
        </p:txBody>
      </p:sp>
    </p:spTree>
    <p:extLst>
      <p:ext uri="{BB962C8B-B14F-4D97-AF65-F5344CB8AC3E}">
        <p14:creationId xmlns:p14="http://schemas.microsoft.com/office/powerpoint/2010/main" val="47336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/>
              <a:t>Questions de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212744"/>
            <a:ext cx="9221689" cy="3891516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structure </a:t>
            </a:r>
            <a:r>
              <a:rPr lang="en-GB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lié</a:t>
            </a:r>
            <a:r>
              <a:rPr lang="en-GB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</a:t>
            </a:r>
            <a:r>
              <a:rPr lang="en-GB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l’élévation</a:t>
            </a:r>
            <a:r>
              <a:rPr lang="en-GB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n-GB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niveau</a:t>
            </a:r>
            <a:r>
              <a:rPr lang="en-GB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qualification des </a:t>
            </a:r>
            <a:r>
              <a:rPr lang="en-GB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emplois</a:t>
            </a:r>
            <a:endParaRPr lang="en-GB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l’inflation</a:t>
            </a:r>
            <a:endParaRPr lang="en-GB" sz="2800" b="1" dirty="0">
              <a:solidFill>
                <a:srgbClr val="004F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Ecart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entre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l’IPC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l’IPCH</a:t>
            </a: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coût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de la vie “au minimum”</a:t>
            </a:r>
          </a:p>
          <a:p>
            <a:pPr algn="just"/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28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emplois</a:t>
            </a:r>
            <a:r>
              <a:rPr lang="en-GB" sz="28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équivalents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temps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compet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(ETC) et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équivalents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 temps plein (ETP). Question non </a:t>
            </a:r>
            <a:r>
              <a:rPr lang="en-GB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discutée</a:t>
            </a: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377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Variation du panier minimum:</a:t>
            </a:r>
            <a:br>
              <a:rPr lang="fr-FR" sz="3200" b="1" dirty="0"/>
            </a:br>
            <a:r>
              <a:rPr lang="fr-FR" sz="3200" b="1" dirty="0"/>
              <a:t>comparaison avec les BT UNAF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1013D5-4F63-CA0C-EB29-0B4FC1A035F1}"/>
              </a:ext>
            </a:extLst>
          </p:cNvPr>
          <p:cNvSpPr txBox="1"/>
          <p:nvPr/>
        </p:nvSpPr>
        <p:spPr>
          <a:xfrm>
            <a:off x="671036" y="6427262"/>
            <a:ext cx="9637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Ménages types : - A : actifs isolés - B : couple d’actifs sans enfants - C : famille monoparentale (2 enfants) - D : couples d’actifs avec 2 enfants - E : retraité isolé - F : couple de retraités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05C8AE-11EE-1B1F-3104-4CDFDC96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69" y="2271656"/>
            <a:ext cx="6713629" cy="41081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9E7DE45-BE7E-D661-A793-EAC6B162DE07}"/>
              </a:ext>
            </a:extLst>
          </p:cNvPr>
          <p:cNvSpPr txBox="1"/>
          <p:nvPr/>
        </p:nvSpPr>
        <p:spPr>
          <a:xfrm>
            <a:off x="629918" y="1367606"/>
            <a:ext cx="9431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On observe un décalage analogue, mais de plus grande ampleur, avec les budgets types de l’UNAF qui poursuivent un objectif similaire à celui des budgets de référence ONPES, mais selon une méthode différente</a:t>
            </a:r>
          </a:p>
        </p:txBody>
      </p:sp>
    </p:spTree>
    <p:extLst>
      <p:ext uri="{BB962C8B-B14F-4D97-AF65-F5344CB8AC3E}">
        <p14:creationId xmlns:p14="http://schemas.microsoft.com/office/powerpoint/2010/main" val="89247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Les budgets de référence </a:t>
            </a:r>
            <a:br>
              <a:rPr lang="fr-FR" sz="3200" b="1" dirty="0"/>
            </a:br>
            <a:r>
              <a:rPr lang="fr-FR" sz="3200" b="1" dirty="0"/>
              <a:t>au premier semestre 2022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5CF504-B1C5-AA28-988E-17A71932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56" y="1488201"/>
            <a:ext cx="7932334" cy="5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4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Les budgets de référence: </a:t>
            </a:r>
            <a:br>
              <a:rPr lang="fr-FR" sz="3200" b="1" dirty="0"/>
            </a:br>
            <a:r>
              <a:rPr lang="fr-FR" sz="3200" b="1" dirty="0"/>
              <a:t>un repère pour évaluer un </a:t>
            </a:r>
            <a:r>
              <a:rPr lang="fr-FR" sz="3200" b="1" i="1" dirty="0"/>
              <a:t>« living </a:t>
            </a:r>
            <a:r>
              <a:rPr lang="fr-FR" sz="3200" b="1" i="1" dirty="0" err="1"/>
              <a:t>wage</a:t>
            </a:r>
            <a:r>
              <a:rPr lang="fr-FR" sz="3200" b="1" i="1" dirty="0"/>
              <a:t> »</a:t>
            </a:r>
            <a:endParaRPr lang="fr-FR" b="1" i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392BC6C-8B60-A309-0B73-EFEFD950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93" y="1807535"/>
            <a:ext cx="10269653" cy="4167963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C34A6A8-0709-2934-D671-69E2C1B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7515" y="7006700"/>
            <a:ext cx="7344816" cy="402483"/>
          </a:xfrm>
        </p:spPr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AFE2350-12AD-7C62-340D-075C0D02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</p:spTree>
    <p:extLst>
      <p:ext uri="{BB962C8B-B14F-4D97-AF65-F5344CB8AC3E}">
        <p14:creationId xmlns:p14="http://schemas.microsoft.com/office/powerpoint/2010/main" val="94399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Salariés pauvres ou précaires:</a:t>
            </a:r>
            <a:br>
              <a:rPr lang="fr-FR" sz="3200" b="1" dirty="0"/>
            </a:br>
            <a:r>
              <a:rPr lang="fr-FR" sz="3200" b="1" dirty="0"/>
              <a:t>environ un tiers des ménages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23996B-2717-EAE5-D530-981BC97D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4" y="1565793"/>
            <a:ext cx="10453804" cy="36788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AEF38F-A29D-1BC5-1AB2-F48165F88728}"/>
              </a:ext>
            </a:extLst>
          </p:cNvPr>
          <p:cNvSpPr txBox="1"/>
          <p:nvPr/>
        </p:nvSpPr>
        <p:spPr>
          <a:xfrm>
            <a:off x="414670" y="5471921"/>
            <a:ext cx="10058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Lecture : 47 % des salariés ont en 2022 un revenu salarial annuel qui ne leur permet pas d’atteindre le budget de référence défini par l’</a:t>
            </a:r>
            <a:r>
              <a:rPr lang="fr-FR" dirty="0" err="1"/>
              <a:t>Onpes</a:t>
            </a:r>
            <a:r>
              <a:rPr lang="fr-FR" dirty="0"/>
              <a:t> s’ils vivent seuls. 55 % des salariés ont un revenu salarial insuffisant pour atteindre le budget de référence d’un couple avec 2 enfants si tous les adultes du ménage travaillent. Le risque de précarité ou de pauvreté pour un couple avec deux enfants peut ainsi être estimé à environ 30 % (55 % x 55 %)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3469023-597C-E21A-2C73-1A0A23E9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7515" y="7006700"/>
            <a:ext cx="7344816" cy="402483"/>
          </a:xfrm>
        </p:spPr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11D35FB-D77B-08D8-F474-C0877600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</p:spTree>
    <p:extLst>
      <p:ext uri="{BB962C8B-B14F-4D97-AF65-F5344CB8AC3E}">
        <p14:creationId xmlns:p14="http://schemas.microsoft.com/office/powerpoint/2010/main" val="3990220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98FB3-C50C-1335-4B0E-299993A7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A2CFC71-028B-A87E-E6D6-6ADC8B7C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F87F281-9E7C-14B0-8C5D-2926E3C0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7515" y="7006700"/>
            <a:ext cx="7344816" cy="402483"/>
          </a:xfrm>
        </p:spPr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06EE82-418F-45A0-2AFC-3EC9DC82038F}"/>
              </a:ext>
            </a:extLst>
          </p:cNvPr>
          <p:cNvSpPr txBox="1"/>
          <p:nvPr/>
        </p:nvSpPr>
        <p:spPr>
          <a:xfrm>
            <a:off x="3880884" y="3221665"/>
            <a:ext cx="1575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4F70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171230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L’effet de structure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701209"/>
            <a:ext cx="9221689" cy="50929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Travail </a:t>
            </a:r>
            <a:r>
              <a:rPr lang="en-GB" sz="35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pionnier</a:t>
            </a:r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sur les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satistiques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 1968 (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Padieu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Volkoff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Calviac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, 1971)</a:t>
            </a:r>
          </a:p>
          <a:p>
            <a:pPr algn="just"/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en-GB" sz="35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années</a:t>
            </a:r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1980</a:t>
            </a:r>
          </a:p>
          <a:p>
            <a:pPr lvl="1" algn="just"/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Fournier (1988):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période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1968-1982</a:t>
            </a:r>
          </a:p>
          <a:p>
            <a:pPr lvl="1" algn="just"/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CERC (1989):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années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1980</a:t>
            </a:r>
          </a:p>
          <a:p>
            <a:pPr algn="just"/>
            <a:r>
              <a:rPr lang="en-GB" sz="35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Depuis</a:t>
            </a:r>
            <a:r>
              <a:rPr lang="en-GB" sz="35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1990</a:t>
            </a:r>
          </a:p>
          <a:p>
            <a:pPr lvl="1" algn="just"/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Bayet et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Demailly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effet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 structure par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grandes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périodes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sur 45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ans</a:t>
            </a:r>
            <a:endParaRPr lang="en-GB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systématique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 structure dans les publications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annuelles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l’INSEE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(IP).</a:t>
            </a:r>
            <a:endParaRPr lang="en-GB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35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“rupture” de 2017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disparition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50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500" dirty="0">
                <a:latin typeface="Segoe UI" panose="020B0502040204020203" pitchFamily="34" charset="0"/>
                <a:cs typeface="Segoe UI" panose="020B0502040204020203" pitchFamily="34" charset="0"/>
              </a:rPr>
              <a:t> de structure</a:t>
            </a:r>
          </a:p>
          <a:p>
            <a:pPr marL="635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La mesure de l’effet de structure:</a:t>
            </a:r>
            <a:br>
              <a:rPr lang="fr-FR" sz="3200" b="1" dirty="0"/>
            </a:br>
            <a:r>
              <a:rPr lang="fr-FR" sz="3200" b="1" dirty="0"/>
              <a:t>une information </a:t>
            </a:r>
            <a:r>
              <a:rPr lang="fr-FR" sz="3200" b="1"/>
              <a:t>désormais occultée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A48A-2D17-6343-A1CF-32F02C08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701209"/>
            <a:ext cx="9221689" cy="50929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1990-2015: </a:t>
            </a:r>
          </a:p>
          <a:p>
            <a:pPr lvl="1" algn="just"/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annuelle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structure.</a:t>
            </a:r>
          </a:p>
          <a:p>
            <a:pPr lvl="1" algn="just"/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Publication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conjointe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des deux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indicateurs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(structure variable, structure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constante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sz="35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partir</a:t>
            </a:r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35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statistiques</a:t>
            </a:r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5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35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2016:</a:t>
            </a:r>
          </a:p>
          <a:p>
            <a:pPr lvl="1" algn="just"/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Effacement de la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structure</a:t>
            </a:r>
          </a:p>
          <a:p>
            <a:pPr lvl="1" algn="just"/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2020: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Année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atypique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==&gt; le retour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structure: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hausse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salaires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“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trompe l’oeil”</a:t>
            </a:r>
          </a:p>
          <a:p>
            <a:pPr lvl="1" algn="just"/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Statistiques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2022: plus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mesure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l’effet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 structure. “Promotion” de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l’indicateur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RMPP (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Rémunération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moyenne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personnes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060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GB" sz="3060" dirty="0">
                <a:latin typeface="Segoe UI" panose="020B0502040204020203" pitchFamily="34" charset="0"/>
                <a:cs typeface="Segoe UI" panose="020B0502040204020203" pitchFamily="34" charset="0"/>
              </a:rPr>
              <a:t> place)</a:t>
            </a:r>
          </a:p>
          <a:p>
            <a:pPr algn="just"/>
            <a:r>
              <a:rPr lang="en-GB" sz="3500" b="1" dirty="0" err="1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Commentaire</a:t>
            </a:r>
            <a:r>
              <a:rPr lang="en-GB" sz="3500" b="1" dirty="0">
                <a:solidFill>
                  <a:srgbClr val="004F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1" algn="just"/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mesures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moyen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à structure variable et à structure fixe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concernent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des champs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identiques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l’ensemble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des salaries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chaque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PCS). ==&gt;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leur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comparaison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pertinente</a:t>
            </a:r>
            <a:endParaRPr lang="en-GB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salaire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moyen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à structure variable et la RMPP portent sur des champs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diférents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comparaison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problématique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lvl="1" algn="just"/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La RMPP: un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complément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d’information</a:t>
            </a:r>
            <a:r>
              <a:rPr lang="en-GB" sz="33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en-GB" sz="3300" dirty="0" err="1">
                <a:latin typeface="Segoe UI" panose="020B0502040204020203" pitchFamily="34" charset="0"/>
                <a:cs typeface="Segoe UI" panose="020B0502040204020203" pitchFamily="34" charset="0"/>
              </a:rPr>
              <a:t>incomplet</a:t>
            </a:r>
            <a:endParaRPr lang="en-GB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01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L’effet de structure </a:t>
            </a:r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2800" dirty="0">
                <a:latin typeface="Segoe UI" panose="020B0502040204020203" pitchFamily="34" charset="0"/>
                <a:cs typeface="Segoe UI" panose="020B0502040204020203" pitchFamily="34" charset="0"/>
              </a:rPr>
              <a:t>IP </a:t>
            </a:r>
            <a:r>
              <a:rPr lang="fr-FR" sz="2800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N°145 - </a:t>
            </a:r>
            <a:r>
              <a:rPr lang="fr-FR" sz="2800" b="1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Juin 1991</a:t>
            </a:r>
            <a:r>
              <a:rPr lang="fr-FR" sz="2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BFF929-02E1-6921-7517-A57509F2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79" y="1718123"/>
            <a:ext cx="9118615" cy="485946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DE73F15-641C-F165-9FDF-49AF31A97ECF}"/>
              </a:ext>
            </a:extLst>
          </p:cNvPr>
          <p:cNvSpPr/>
          <p:nvPr/>
        </p:nvSpPr>
        <p:spPr>
          <a:xfrm>
            <a:off x="4986671" y="2806995"/>
            <a:ext cx="2147776" cy="893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1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L’effet de structure s’efface </a:t>
            </a:r>
            <a:r>
              <a:rPr lang="fr-FR" sz="2800" dirty="0"/>
              <a:t>(IP 1750 - </a:t>
            </a:r>
            <a:r>
              <a:rPr lang="fr-FR" sz="2800" b="1" dirty="0">
                <a:solidFill>
                  <a:srgbClr val="FF0000"/>
                </a:solidFill>
              </a:rPr>
              <a:t>Avril 2019</a:t>
            </a:r>
            <a:r>
              <a:rPr lang="fr-FR" sz="2800" dirty="0"/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3128AF6-CC8B-4E10-EB30-F89E33C1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2" y="2396536"/>
            <a:ext cx="7065738" cy="3083472"/>
          </a:xfrm>
          <a:prstGeom prst="rect">
            <a:avLst/>
          </a:prstGeom>
        </p:spPr>
      </p:pic>
      <p:pic>
        <p:nvPicPr>
          <p:cNvPr id="7" name="Image 6" descr="Une image contenant texte, Police, capture d’écran, Publication&#10;&#10;Description générée automatiquement">
            <a:extLst>
              <a:ext uri="{FF2B5EF4-FFF2-40B4-BE49-F238E27FC236}">
                <a16:creationId xmlns:a16="http://schemas.microsoft.com/office/drawing/2014/main" id="{05716080-2FB7-D826-15AB-9CBDB8AC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11" y="2449700"/>
            <a:ext cx="2635250" cy="4216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0D2C8F-755A-83DF-5055-1F2BB474A13F}"/>
              </a:ext>
            </a:extLst>
          </p:cNvPr>
          <p:cNvSpPr txBox="1"/>
          <p:nvPr/>
        </p:nvSpPr>
        <p:spPr>
          <a:xfrm>
            <a:off x="1180214" y="1572561"/>
            <a:ext cx="891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statistiques de salaires de 2016 </a:t>
            </a:r>
          </a:p>
          <a:p>
            <a:r>
              <a:rPr lang="fr-FR" dirty="0"/>
              <a:t>Plus d’affichage de l’effet de structure </a:t>
            </a:r>
            <a:r>
              <a:rPr lang="fr-FR" dirty="0">
                <a:sym typeface="Wingdings" panose="05000000000000000000" pitchFamily="2" charset="2"/>
              </a:rPr>
              <a:t>==&gt; commentaire texte global. Pas de chiffrage par PCS</a:t>
            </a: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8AB9003-9EB5-8CAE-BA09-C3416A5A25BF}"/>
              </a:ext>
            </a:extLst>
          </p:cNvPr>
          <p:cNvSpPr/>
          <p:nvPr/>
        </p:nvSpPr>
        <p:spPr>
          <a:xfrm>
            <a:off x="7570381" y="4295553"/>
            <a:ext cx="2934586" cy="1210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4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L’effet de structure disparaît </a:t>
            </a:r>
            <a:br>
              <a:rPr lang="fr-FR" sz="2800" b="1" dirty="0"/>
            </a:br>
            <a:r>
              <a:rPr lang="fr-FR" sz="2800" dirty="0"/>
              <a:t>(IP 1971 – </a:t>
            </a:r>
            <a:r>
              <a:rPr lang="fr-FR" sz="2800" b="1" dirty="0">
                <a:solidFill>
                  <a:srgbClr val="FF0000"/>
                </a:solidFill>
              </a:rPr>
              <a:t>Novembre 2023</a:t>
            </a:r>
            <a:r>
              <a:rPr lang="fr-FR" sz="2800" dirty="0"/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0D2C8F-755A-83DF-5055-1F2BB474A13F}"/>
              </a:ext>
            </a:extLst>
          </p:cNvPr>
          <p:cNvSpPr txBox="1"/>
          <p:nvPr/>
        </p:nvSpPr>
        <p:spPr>
          <a:xfrm>
            <a:off x="244549" y="1572561"/>
            <a:ext cx="10157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Les statistiques de salaires de 2022:	Plus d’affichage de l’effet de structure</a:t>
            </a:r>
          </a:p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								Pas d’estimation dans le texte</a:t>
            </a:r>
          </a:p>
          <a:p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Promotion de l’indicateur RMPP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 10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48F5282-91FD-176B-D8A7-7DC04C44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3" y="2905530"/>
            <a:ext cx="9796597" cy="396852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8AB9003-9EB5-8CAE-BA09-C3416A5A25BF}"/>
              </a:ext>
            </a:extLst>
          </p:cNvPr>
          <p:cNvSpPr/>
          <p:nvPr/>
        </p:nvSpPr>
        <p:spPr>
          <a:xfrm>
            <a:off x="7102549" y="3179135"/>
            <a:ext cx="1711842" cy="87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5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D339F-325E-FD47-BDE0-C0F9E66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Incidence de l’effet de structure </a:t>
            </a:r>
            <a:b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sur le salaire moyen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EB6C-2CBA-0341-B841-519D305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1082453" cy="402483"/>
          </a:xfrm>
        </p:spPr>
        <p:txBody>
          <a:bodyPr/>
          <a:lstStyle/>
          <a:p>
            <a:r>
              <a:rPr lang="fr-FR" dirty="0"/>
              <a:t>30 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05219-663D-C94B-8BE9-20854E4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>
                <a:latin typeface="Segoe UI"/>
                <a:cs typeface="Segoe UI"/>
              </a:rPr>
              <a:t>HMI syndicat SUD INSEE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CDD40-17EF-DF4D-8D72-064D92B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BF2-2192-ED48-B7DD-536404BA598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A362D1-2954-FF18-022D-B381E5BE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9" y="1488560"/>
            <a:ext cx="10305507" cy="31053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D66596-EEC3-B9FC-AD5D-74EF168809CC}"/>
              </a:ext>
            </a:extLst>
          </p:cNvPr>
          <p:cNvSpPr txBox="1"/>
          <p:nvPr/>
        </p:nvSpPr>
        <p:spPr>
          <a:xfrm>
            <a:off x="295265" y="4646123"/>
            <a:ext cx="102033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 la période 1950-1967, les changements dans la structure des emplois ont une incidence assez faible : l’effet de structure est de 0,3% par an. Cette période est marquée par des pénuries persistantes de main-d’œuvre qualifiée et c’est principalement à travers la hausse du salaire des cadres – nettement plus rapide que celle des ouvriers – que cette pénurie fait sentir ses effets.</a:t>
            </a:r>
          </a:p>
          <a:p>
            <a:pPr algn="just"/>
            <a:r>
              <a:rPr lang="fr-FR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Après 1967, l’effet de structure s’accélère fortement (+0,9% entre 1967 et 1978), notamment sous l’effet de la réforme allongeant la scolarité obligatoire de 14 à 16 ans, réforme qui entre pleinement en vigueur à partir de 1967. L’effet de structure se ralentit ensuite progressivement jusqu’au milieu des années 1980 et, depuis cette date, il oscille autour de 0,5% par an. </a:t>
            </a:r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6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couleurs IRES">
      <a:dk1>
        <a:srgbClr val="000000"/>
      </a:dk1>
      <a:lt1>
        <a:srgbClr val="FFFFFF"/>
      </a:lt1>
      <a:dk2>
        <a:srgbClr val="004F70"/>
      </a:dk2>
      <a:lt2>
        <a:srgbClr val="E7E6E6"/>
      </a:lt2>
      <a:accent1>
        <a:srgbClr val="004F70"/>
      </a:accent1>
      <a:accent2>
        <a:srgbClr val="C78C67"/>
      </a:accent2>
      <a:accent3>
        <a:srgbClr val="9ED2DD"/>
      </a:accent3>
      <a:accent4>
        <a:srgbClr val="E6B70B"/>
      </a:accent4>
      <a:accent5>
        <a:srgbClr val="B06193"/>
      </a:accent5>
      <a:accent6>
        <a:srgbClr val="B0ADA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62B45DB9B06408937CFE9739F3B61" ma:contentTypeVersion="10" ma:contentTypeDescription="Crée un document." ma:contentTypeScope="" ma:versionID="6b78f9a457801dd6af98ae075efde585">
  <xsd:schema xmlns:xsd="http://www.w3.org/2001/XMLSchema" xmlns:xs="http://www.w3.org/2001/XMLSchema" xmlns:p="http://schemas.microsoft.com/office/2006/metadata/properties" xmlns:ns2="b862ec49-13cb-4b20-b937-c94f00b736b0" xmlns:ns3="6a132574-2757-4bcb-9dcf-87af80645ab9" targetNamespace="http://schemas.microsoft.com/office/2006/metadata/properties" ma:root="true" ma:fieldsID="65328d865b0f473d46a74358b491e740" ns2:_="" ns3:_="">
    <xsd:import namespace="b862ec49-13cb-4b20-b937-c94f00b736b0"/>
    <xsd:import namespace="6a132574-2757-4bcb-9dcf-87af80645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2ec49-13cb-4b20-b937-c94f00b73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70084a8-eabe-46cd-b7aa-811f2714b1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32574-2757-4bcb-9dcf-87af80645ab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637129-7af6-46bf-9073-eb0bd96af188}" ma:internalName="TaxCatchAll" ma:showField="CatchAllData" ma:web="6a132574-2757-4bcb-9dcf-87af80645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62ec49-13cb-4b20-b937-c94f00b736b0">
      <Terms xmlns="http://schemas.microsoft.com/office/infopath/2007/PartnerControls"/>
    </lcf76f155ced4ddcb4097134ff3c332f>
    <TaxCatchAll xmlns="6a132574-2757-4bcb-9dcf-87af80645ab9" xsi:nil="true"/>
  </documentManagement>
</p:properties>
</file>

<file path=customXml/itemProps1.xml><?xml version="1.0" encoding="utf-8"?>
<ds:datastoreItem xmlns:ds="http://schemas.openxmlformats.org/officeDocument/2006/customXml" ds:itemID="{DD90B021-6E15-450E-B2E3-9F89F9703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2ec49-13cb-4b20-b937-c94f00b736b0"/>
    <ds:schemaRef ds:uri="6a132574-2757-4bcb-9dcf-87af80645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4F0FD-5AB8-48B3-B6C6-9E7435B7C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6BA01-68E6-43F9-910A-069908C74A0F}">
  <ds:schemaRefs>
    <ds:schemaRef ds:uri="http://schemas.microsoft.com/office/2006/metadata/properties"/>
    <ds:schemaRef ds:uri="http://schemas.microsoft.com/office/infopath/2007/PartnerControls"/>
    <ds:schemaRef ds:uri="b862ec49-13cb-4b20-b937-c94f00b736b0"/>
    <ds:schemaRef ds:uri="6a132574-2757-4bcb-9dcf-87af80645a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4683</TotalTime>
  <Words>2291</Words>
  <Application>Microsoft Office PowerPoint</Application>
  <PresentationFormat>Personnalisé</PresentationFormat>
  <Paragraphs>227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Police système</vt:lpstr>
      <vt:lpstr>Segoe UI</vt:lpstr>
      <vt:lpstr>Wingdings</vt:lpstr>
      <vt:lpstr>Thème Office</vt:lpstr>
      <vt:lpstr>Salaires et pouvoir d’achat: quelques éclairages    Pierre Concialdi, chercheur associé à l’IRES</vt:lpstr>
      <vt:lpstr>Introduction</vt:lpstr>
      <vt:lpstr>Questions de méthode</vt:lpstr>
      <vt:lpstr>L’effet de structure</vt:lpstr>
      <vt:lpstr>La mesure de l’effet de structure: une information désormais occultée</vt:lpstr>
      <vt:lpstr>L’effet de structure (IP N°145 - Juin 1991)</vt:lpstr>
      <vt:lpstr>L’effet de structure s’efface (IP 1750 - Avril 2019)</vt:lpstr>
      <vt:lpstr>L’effet de structure disparaît  (IP 1971 – Novembre 2023)</vt:lpstr>
      <vt:lpstr>Incidence de l’effet de structure  sur le salaire moyen</vt:lpstr>
      <vt:lpstr>Incidence de l’effet de structure  sur le salaire moyen</vt:lpstr>
      <vt:lpstr>L’IPCH donne une mesure plus pertinente des dépenses réelles des ménages</vt:lpstr>
      <vt:lpstr>La mesure de l’inflation:  un écart structurel entre l’IPC et l’IPCH</vt:lpstr>
      <vt:lpstr>Principaux résultats</vt:lpstr>
      <vt:lpstr>Le pouvoir d’achat du salaire net moyen (DADS) (Secteur privé - Indice IPC-IPCH – Base 100 en 1978)</vt:lpstr>
      <vt:lpstr>Rémunération, salaire brut et salaire net à qualification constante (Pouvoir d’achat par ETP/ETC – TCMA %)</vt:lpstr>
      <vt:lpstr>Rémunération, salaire brut et salaire net à qualification constante (Pouvoir d’achat par ETP/ETC et par heure travaillée – TCMA %)</vt:lpstr>
      <vt:lpstr>Rémunération et salaire brut à qualification variable Pouvoir d’achat, déflateur IPC-IPCH  Indice 100 en T1 1990</vt:lpstr>
      <vt:lpstr>Rémunération et salaire brut à qualification constante Pouvoir d’achat, déflateur IPC-IPCH Indice 100 en T1 1990</vt:lpstr>
      <vt:lpstr>Rémunération et salaire brut à qualification constante (Pouvoir d’achat - Indice 100 en T2 2017)</vt:lpstr>
      <vt:lpstr>Les indices de salaire du ministère du travail (Pouvoir d’achat du salaire de base – Base 1 début 1985)</vt:lpstr>
      <vt:lpstr>Pouvoir d’achat du salaire de base par CSP (Base 1 en janvier 1985 - Déflateur IPC-IPCH)</vt:lpstr>
      <vt:lpstr>Eléments de comparaison avec la Fonction publique (Base 1 en 1980 - Déflateur IPC-IPCH)</vt:lpstr>
      <vt:lpstr>Salaires et productivité: un décrochage persistant (Secteur marchand non agricole - Base 1 en 1978)</vt:lpstr>
      <vt:lpstr>Salaires et productivité depuis 2017 (Secteur marchand non agricole - Base 100 en T3 2017)</vt:lpstr>
      <vt:lpstr>Les budgets de référence:  contexte et approche générale </vt:lpstr>
      <vt:lpstr>Budget de référence et pauvreté</vt:lpstr>
      <vt:lpstr>Le minimum pour vivre et la pauvreté  (chiffres 2019)</vt:lpstr>
      <vt:lpstr>Présentation PowerPoint</vt:lpstr>
      <vt:lpstr>Variation des postes budgétaires (de fin 2013/début 2014 au premier semestre 2022</vt:lpstr>
      <vt:lpstr>Variation du panier minimum: comparaison avec les BT UNAF</vt:lpstr>
      <vt:lpstr>Les budgets de référence  au premier semestre 2022</vt:lpstr>
      <vt:lpstr>Les budgets de référence:  un repère pour évaluer un « living wage »</vt:lpstr>
      <vt:lpstr>Salariés pauvres ou précaires: environ un tiers des ménages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Blanc</dc:creator>
  <cp:lastModifiedBy>Pierre</cp:lastModifiedBy>
  <cp:revision>140</cp:revision>
  <cp:lastPrinted>2022-07-15T16:06:37Z</cp:lastPrinted>
  <dcterms:created xsi:type="dcterms:W3CDTF">2022-03-10T09:18:53Z</dcterms:created>
  <dcterms:modified xsi:type="dcterms:W3CDTF">2024-02-01T13:03:20Z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0x01010047D62B45DB9B06408937CFE9739F3B61</vt:lpwstr>
  </property>
  <property fmtid="{D5CDD505-2E9C-101B-9397-08002B2CF9AE}" pid="3" name="Order">
    <vt:r8>40400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